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1"/>
  </p:notesMasterIdLst>
  <p:sldIdLst>
    <p:sldId id="259" r:id="rId2"/>
    <p:sldId id="260" r:id="rId3"/>
    <p:sldId id="257" r:id="rId4"/>
    <p:sldId id="271" r:id="rId5"/>
    <p:sldId id="266" r:id="rId6"/>
    <p:sldId id="267" r:id="rId7"/>
    <p:sldId id="265" r:id="rId8"/>
    <p:sldId id="261" r:id="rId9"/>
    <p:sldId id="270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8693"/>
    <a:srgbClr val="9AB23B"/>
    <a:srgbClr val="0493AC"/>
    <a:srgbClr val="FAA50F"/>
    <a:srgbClr val="F0F0F0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77803" autoAdjust="0"/>
  </p:normalViewPr>
  <p:slideViewPr>
    <p:cSldViewPr>
      <p:cViewPr varScale="1">
        <p:scale>
          <a:sx n="89" d="100"/>
          <a:sy n="89" d="100"/>
        </p:scale>
        <p:origin x="1866" y="96"/>
      </p:cViewPr>
      <p:guideLst>
        <p:guide orient="horz" pos="420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94D6B-E85E-42C3-A4DA-A871426A372D}" type="datetimeFigureOut">
              <a:rPr lang="sv-SE" smtClean="0"/>
              <a:t>2017-10-13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C4CC2-814B-4022-8D95-91E2ECB9A9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5595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C4CC2-814B-4022-8D95-91E2ECB9A99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45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This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what</a:t>
            </a:r>
            <a:r>
              <a:rPr lang="sv-SE" baseline="0" dirty="0" smtClean="0"/>
              <a:t> is on the agenda for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session. I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start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review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different </a:t>
            </a:r>
            <a:r>
              <a:rPr lang="sv-SE" baseline="0" dirty="0" err="1" smtClean="0"/>
              <a:t>classifications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Then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3 presentations on </a:t>
            </a:r>
            <a:r>
              <a:rPr lang="sv-SE" baseline="0" dirty="0" err="1" smtClean="0"/>
              <a:t>Turnover</a:t>
            </a:r>
            <a:r>
              <a:rPr lang="sv-SE" baseline="0" dirty="0" smtClean="0"/>
              <a:t> and 3 presentations on Prices. </a:t>
            </a:r>
            <a:r>
              <a:rPr lang="sv-SE" baseline="0" dirty="0" err="1" smtClean="0"/>
              <a:t>Finally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discussion</a:t>
            </a:r>
            <a:r>
              <a:rPr lang="sv-SE" baseline="0" dirty="0" smtClean="0"/>
              <a:t>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C4CC2-814B-4022-8D95-91E2ECB9A99B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829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There</a:t>
            </a:r>
            <a:r>
              <a:rPr lang="sv-SE" dirty="0" smtClean="0"/>
              <a:t> </a:t>
            </a:r>
            <a:r>
              <a:rPr lang="sv-SE" dirty="0" err="1" smtClean="0"/>
              <a:t>will</a:t>
            </a:r>
            <a:r>
              <a:rPr lang="sv-SE" dirty="0" smtClean="0"/>
              <a:t> be a different kind </a:t>
            </a:r>
            <a:r>
              <a:rPr lang="sv-SE" dirty="0" err="1" smtClean="0"/>
              <a:t>of</a:t>
            </a:r>
            <a:r>
              <a:rPr lang="sv-SE" dirty="0" smtClean="0"/>
              <a:t> format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session </a:t>
            </a:r>
            <a:r>
              <a:rPr lang="sv-SE" baseline="0" dirty="0" err="1" smtClean="0"/>
              <a:t>than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usual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Usually</a:t>
            </a:r>
            <a:r>
              <a:rPr lang="sv-SE" baseline="0" dirty="0" smtClean="0"/>
              <a:t> output and </a:t>
            </a:r>
            <a:r>
              <a:rPr lang="sv-SE" baseline="0" dirty="0" err="1" smtClean="0"/>
              <a:t>prices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kept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separately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but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session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two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combined</a:t>
            </a:r>
            <a:r>
              <a:rPr lang="sv-SE" baseline="0" dirty="0" smtClean="0"/>
              <a:t> presentations, </a:t>
            </a:r>
            <a:r>
              <a:rPr lang="sv-SE" baseline="0" dirty="0" err="1" smtClean="0"/>
              <a:t>covering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both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prices</a:t>
            </a:r>
            <a:r>
              <a:rPr lang="sv-SE" baseline="0" dirty="0" smtClean="0"/>
              <a:t> and output, from US and Canada, </a:t>
            </a:r>
            <a:r>
              <a:rPr lang="sv-SE" baseline="0" dirty="0" err="1" smtClean="0"/>
              <a:t>respectively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Then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a </a:t>
            </a:r>
            <a:r>
              <a:rPr lang="sv-SE" baseline="0" dirty="0" smtClean="0"/>
              <a:t>presentation on Prices from India.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round off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some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discussants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remarks</a:t>
            </a:r>
            <a:r>
              <a:rPr lang="sv-SE" baseline="0" dirty="0" smtClean="0"/>
              <a:t> from U.K.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C4CC2-814B-4022-8D95-91E2ECB9A99B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4451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</a:t>
            </a:r>
            <a:r>
              <a:rPr lang="sv-SE" baseline="0" dirty="0" err="1" smtClean="0"/>
              <a:t>e</a:t>
            </a:r>
            <a:r>
              <a:rPr lang="sv-SE" dirty="0" smtClean="0"/>
              <a:t> start </a:t>
            </a:r>
            <a:r>
              <a:rPr lang="sv-SE" dirty="0" err="1" smtClean="0"/>
              <a:t>with</a:t>
            </a:r>
            <a:r>
              <a:rPr lang="sv-SE" dirty="0" smtClean="0"/>
              <a:t> a </a:t>
            </a:r>
            <a:r>
              <a:rPr lang="sv-SE" dirty="0" err="1" smtClean="0"/>
              <a:t>quick</a:t>
            </a:r>
            <a:r>
              <a:rPr lang="sv-SE" dirty="0" smtClean="0"/>
              <a:t> look at </a:t>
            </a:r>
            <a:r>
              <a:rPr lang="sv-SE" dirty="0" err="1" smtClean="0"/>
              <a:t>some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</a:t>
            </a:r>
            <a:r>
              <a:rPr lang="sv-SE" dirty="0" smtClean="0"/>
              <a:t> different </a:t>
            </a:r>
            <a:r>
              <a:rPr lang="sv-SE" dirty="0" err="1" smtClean="0"/>
              <a:t>industrial</a:t>
            </a:r>
            <a:r>
              <a:rPr lang="sv-SE" dirty="0" smtClean="0"/>
              <a:t> </a:t>
            </a:r>
            <a:r>
              <a:rPr lang="sv-SE" dirty="0" err="1" smtClean="0"/>
              <a:t>classifications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r>
              <a:rPr lang="sv-SE" dirty="0" err="1" smtClean="0"/>
              <a:t>First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ISIC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is the United Nations </a:t>
            </a:r>
            <a:r>
              <a:rPr lang="sv-SE" baseline="0" dirty="0" err="1" smtClean="0"/>
              <a:t>classification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then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NACE, the </a:t>
            </a:r>
            <a:r>
              <a:rPr lang="sv-SE" baseline="0" dirty="0" err="1" smtClean="0"/>
              <a:t>european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classification</a:t>
            </a:r>
            <a:r>
              <a:rPr lang="sv-SE" baseline="0" dirty="0" smtClean="0"/>
              <a:t> and NAICS, the North </a:t>
            </a:r>
            <a:r>
              <a:rPr lang="sv-SE" baseline="0" dirty="0" err="1" smtClean="0"/>
              <a:t>American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classification</a:t>
            </a:r>
            <a:r>
              <a:rPr lang="sv-SE" baseline="0" dirty="0" smtClean="0"/>
              <a:t>. NIC is the Indian National Industrial </a:t>
            </a:r>
            <a:r>
              <a:rPr lang="sv-SE" baseline="0" dirty="0" err="1" smtClean="0"/>
              <a:t>Classification</a:t>
            </a:r>
            <a:r>
              <a:rPr lang="sv-SE" baseline="0" dirty="0" smtClean="0"/>
              <a:t>.</a:t>
            </a:r>
          </a:p>
          <a:p>
            <a:r>
              <a:rPr lang="sv-SE" baseline="0" dirty="0" smtClean="0"/>
              <a:t>The </a:t>
            </a:r>
            <a:r>
              <a:rPr lang="sv-SE" baseline="0" dirty="0" err="1" smtClean="0"/>
              <a:t>Japanese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classification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called</a:t>
            </a:r>
            <a:r>
              <a:rPr lang="sv-SE" baseline="0" dirty="0" smtClean="0"/>
              <a:t> JSIC and the </a:t>
            </a:r>
            <a:r>
              <a:rPr lang="sv-SE" baseline="0" dirty="0" err="1" smtClean="0"/>
              <a:t>Australian</a:t>
            </a:r>
            <a:r>
              <a:rPr lang="sv-SE" baseline="0" dirty="0" smtClean="0"/>
              <a:t> and New Zealand </a:t>
            </a:r>
            <a:r>
              <a:rPr lang="sv-SE" baseline="0" dirty="0" err="1" smtClean="0"/>
              <a:t>classification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called</a:t>
            </a:r>
            <a:r>
              <a:rPr lang="sv-SE" baseline="0" dirty="0" smtClean="0"/>
              <a:t> ANZSIC.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C4CC2-814B-4022-8D95-91E2ECB9A99B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4655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There</a:t>
            </a:r>
            <a:r>
              <a:rPr lang="sv-SE" dirty="0" smtClean="0"/>
              <a:t> </a:t>
            </a:r>
            <a:r>
              <a:rPr lang="sv-SE" dirty="0" err="1" smtClean="0"/>
              <a:t>also</a:t>
            </a:r>
            <a:r>
              <a:rPr lang="sv-SE" baseline="0" dirty="0" smtClean="0"/>
              <a:t> is a </a:t>
            </a:r>
            <a:r>
              <a:rPr lang="sv-SE" baseline="0" dirty="0" err="1" smtClean="0"/>
              <a:t>number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product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classifications</a:t>
            </a:r>
            <a:r>
              <a:rPr lang="sv-SE" baseline="0" dirty="0" smtClean="0"/>
              <a:t>, for </a:t>
            </a:r>
            <a:r>
              <a:rPr lang="sv-SE" baseline="0" dirty="0" err="1" smtClean="0"/>
              <a:t>example</a:t>
            </a:r>
            <a:r>
              <a:rPr lang="sv-SE" baseline="0" dirty="0" smtClean="0"/>
              <a:t> CPC, CPA, NAPCS and ANZSPC.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C4CC2-814B-4022-8D95-91E2ECB9A99B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7738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C4CC2-814B-4022-8D95-91E2ECB9A99B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5910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NAICS is the most detailed both in number </a:t>
            </a:r>
            <a:r>
              <a:rPr lang="en-GB" sz="1200" smtClean="0"/>
              <a:t>of </a:t>
            </a:r>
            <a:r>
              <a:rPr lang="en-GB" sz="1200" smtClean="0"/>
              <a:t>subclasses </a:t>
            </a:r>
            <a:r>
              <a:rPr lang="en-GB" sz="1200" dirty="0" smtClean="0"/>
              <a:t>and </a:t>
            </a:r>
            <a:r>
              <a:rPr lang="en-GB" sz="1200" smtClean="0"/>
              <a:t>their </a:t>
            </a:r>
            <a:r>
              <a:rPr lang="en-GB" sz="1200" smtClean="0"/>
              <a:t>specifications.</a:t>
            </a:r>
            <a:endParaRPr lang="en-GB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Others</a:t>
            </a:r>
            <a:r>
              <a:rPr lang="en-GB" sz="1200" baseline="0" dirty="0" smtClean="0"/>
              <a:t> </a:t>
            </a:r>
            <a:r>
              <a:rPr lang="en-GB" sz="1200" baseline="0" dirty="0" smtClean="0"/>
              <a:t>contain </a:t>
            </a:r>
            <a:r>
              <a:rPr lang="en-GB" sz="1200" baseline="0" dirty="0" smtClean="0"/>
              <a:t>a lot of various services, classified as not elsewhere classified, or as other financial </a:t>
            </a:r>
            <a:r>
              <a:rPr lang="en-GB" sz="1200" baseline="0" dirty="0" smtClean="0"/>
              <a:t>services.</a:t>
            </a:r>
            <a:endParaRPr lang="en-GB" sz="1200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C4CC2-814B-4022-8D95-91E2ECB9A99B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0263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C4CC2-814B-4022-8D95-91E2ECB9A99B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8511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3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ruta 11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14" name="textruta 13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4" name="textruta 3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Bildobjekt 4" descr="linkedin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5" name="Bildobjekt 14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39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78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053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>
                <a:solidFill>
                  <a:srgbClr val="FFFFFF"/>
                </a:solidFill>
              </a:rPr>
              <a:t>statistiska_centralbyran_scb</a:t>
            </a:r>
            <a:endParaRPr lang="sv-SE" dirty="0" smtClean="0">
              <a:solidFill>
                <a:srgbClr val="FFFFFF"/>
              </a:solidFill>
            </a:endParaRPr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5" name="textruta 14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ruta 15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86115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/>
              <a:t>statistiska_centralbyran_scb</a:t>
            </a:r>
            <a:endParaRPr lang="sv-SE" dirty="0" smtClean="0"/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23" name="Bildobjekt 22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371540"/>
            <a:ext cx="280436" cy="28043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59" y="6359673"/>
            <a:ext cx="359558" cy="292302"/>
          </a:xfrm>
          <a:prstGeom prst="rect">
            <a:avLst/>
          </a:prstGeom>
        </p:spPr>
      </p:pic>
      <p:sp>
        <p:nvSpPr>
          <p:cNvPr id="17" name="textruta 16"/>
          <p:cNvSpPr txBox="1"/>
          <p:nvPr userDrawn="1"/>
        </p:nvSpPr>
        <p:spPr>
          <a:xfrm>
            <a:off x="1367443" y="6446320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</a:t>
            </a: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statistiskacentralbyranscb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ruta 17"/>
          <p:cNvSpPr txBox="1"/>
          <p:nvPr userDrawn="1"/>
        </p:nvSpPr>
        <p:spPr>
          <a:xfrm>
            <a:off x="3637014" y="6455231"/>
            <a:ext cx="14401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26" y="6381328"/>
            <a:ext cx="288032" cy="288032"/>
          </a:xfrm>
          <a:prstGeom prst="rect">
            <a:avLst/>
          </a:prstGeom>
        </p:spPr>
      </p:pic>
      <p:sp>
        <p:nvSpPr>
          <p:cNvPr id="20" name="textruta 19"/>
          <p:cNvSpPr txBox="1"/>
          <p:nvPr userDrawn="1"/>
        </p:nvSpPr>
        <p:spPr>
          <a:xfrm>
            <a:off x="4932040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R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baseline="30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err="1" smtClean="0">
                <a:solidFill>
                  <a:srgbClr val="FFFFFF"/>
                </a:solidFill>
              </a:rPr>
              <a:t>statistiska_centralbyran_scb</a:t>
            </a:r>
            <a:endParaRPr lang="sv-SE" dirty="0" smtClean="0">
              <a:solidFill>
                <a:srgbClr val="FFFFFF"/>
              </a:solidFill>
            </a:endParaRPr>
          </a:p>
        </p:txBody>
      </p:sp>
      <p:sp>
        <p:nvSpPr>
          <p:cNvPr id="21" name="textruta 20"/>
          <p:cNvSpPr txBox="1"/>
          <p:nvPr userDrawn="1"/>
        </p:nvSpPr>
        <p:spPr>
          <a:xfrm>
            <a:off x="6589342" y="6446320"/>
            <a:ext cx="16614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www.linkedin.com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company</a:t>
            </a:r>
            <a:r>
              <a:rPr lang="sv-SE" sz="1200" b="0" i="0" u="none" strike="noStrike" kern="1200" baseline="300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sv-SE" sz="1200" b="0" i="0" u="none" strike="noStrike" kern="1200" baseline="30000" dirty="0" err="1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</a:t>
            </a:r>
            <a:endParaRPr lang="sv-SE" sz="1200" b="0" i="0" u="none" strike="noStrike" kern="1200" baseline="30000" dirty="0">
              <a:solidFill>
                <a:srgbClr val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18" y="6407992"/>
            <a:ext cx="261368" cy="261368"/>
          </a:xfrm>
          <a:prstGeom prst="rect">
            <a:avLst/>
          </a:prstGeom>
        </p:spPr>
      </p:pic>
      <p:pic>
        <p:nvPicPr>
          <p:cNvPr id="14" name="Bildobjekt 13" descr="SCB-marke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2017-10-13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F1F4D1-35E4-46BA-AF81-4FD86FB65BBB}" type="datetimeFigureOut">
              <a:rPr lang="sv-SE" smtClean="0"/>
              <a:pPr/>
              <a:t>2017-10-13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 descr="kvadrater_100_rgb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856757" y="4357553"/>
            <a:ext cx="286488" cy="1785980"/>
          </a:xfrm>
          <a:prstGeom prst="rect">
            <a:avLst/>
          </a:prstGeom>
        </p:spPr>
      </p:pic>
      <p:pic>
        <p:nvPicPr>
          <p:cNvPr id="7" name="Bildobjekt 6" descr="SCB-marke.png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4664"/>
            <a:ext cx="648072" cy="9938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80" r:id="rId3"/>
    <p:sldLayoutId id="2147483666" r:id="rId4"/>
    <p:sldLayoutId id="2147483667" r:id="rId5"/>
    <p:sldLayoutId id="2147483668" r:id="rId6"/>
    <p:sldLayoutId id="2147483669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1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5400" b="1" dirty="0" smtClean="0"/>
              <a:t>Introduction</a:t>
            </a:r>
            <a:r>
              <a:rPr lang="sv-SE" sz="5400" dirty="0" smtClean="0"/>
              <a:t/>
            </a:r>
            <a:br>
              <a:rPr lang="sv-SE" sz="5400" dirty="0" smtClean="0"/>
            </a:br>
            <a:r>
              <a:rPr lang="sv-SE" sz="5400" dirty="0" smtClean="0"/>
              <a:t>Investment </a:t>
            </a:r>
            <a:r>
              <a:rPr lang="sv-SE" sz="5400" dirty="0" err="1" smtClean="0"/>
              <a:t>Banking</a:t>
            </a:r>
            <a:r>
              <a:rPr lang="sv-SE" sz="5400" dirty="0" smtClean="0"/>
              <a:t>, 64.99</a:t>
            </a:r>
            <a:endParaRPr lang="sv-SE" sz="54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sv-SE" sz="2800" dirty="0" smtClean="0"/>
              <a:t>32nd Meeting </a:t>
            </a:r>
            <a:r>
              <a:rPr lang="sv-SE" sz="2800" dirty="0" err="1" smtClean="0"/>
              <a:t>of</a:t>
            </a:r>
            <a:r>
              <a:rPr lang="sv-SE" sz="2800" dirty="0" smtClean="0"/>
              <a:t> the Voorburg Group</a:t>
            </a:r>
          </a:p>
          <a:p>
            <a:r>
              <a:rPr lang="sv-SE" sz="2800" dirty="0" smtClean="0"/>
              <a:t>New Delhi, India</a:t>
            </a:r>
          </a:p>
          <a:p>
            <a:endParaRPr lang="sv-SE" dirty="0" smtClean="0"/>
          </a:p>
          <a:p>
            <a:r>
              <a:rPr lang="sv-SE" sz="2800" dirty="0" smtClean="0"/>
              <a:t>Marcus Fridén, </a:t>
            </a:r>
            <a:r>
              <a:rPr lang="sv-SE" sz="2800" dirty="0" err="1" smtClean="0"/>
              <a:t>Statistics</a:t>
            </a:r>
            <a:r>
              <a:rPr lang="sv-SE" sz="2800" dirty="0" smtClean="0"/>
              <a:t> Sweden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1607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6000" dirty="0" err="1" smtClean="0"/>
              <a:t>Overview</a:t>
            </a:r>
            <a:r>
              <a:rPr lang="sv-SE" sz="6000" dirty="0" smtClean="0"/>
              <a:t> </a:t>
            </a:r>
            <a:r>
              <a:rPr lang="sv-SE" sz="6000" dirty="0" err="1" smtClean="0"/>
              <a:t>of</a:t>
            </a:r>
            <a:r>
              <a:rPr lang="sv-SE" sz="6000" dirty="0" smtClean="0"/>
              <a:t> agenda</a:t>
            </a:r>
            <a:endParaRPr lang="sv-SE" sz="6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6370" y="1772816"/>
            <a:ext cx="7430429" cy="4353347"/>
          </a:xfrm>
        </p:spPr>
        <p:txBody>
          <a:bodyPr>
            <a:normAutofit fontScale="85000" lnSpcReduction="20000"/>
          </a:bodyPr>
          <a:lstStyle/>
          <a:p>
            <a:r>
              <a:rPr lang="sv-SE" sz="4800" dirty="0" err="1" smtClean="0"/>
              <a:t>Introduction</a:t>
            </a:r>
            <a:endParaRPr lang="sv-SE" sz="4800" dirty="0" smtClean="0"/>
          </a:p>
          <a:p>
            <a:endParaRPr lang="sv-SE" sz="4800" dirty="0"/>
          </a:p>
          <a:p>
            <a:r>
              <a:rPr lang="sv-SE" sz="4800" dirty="0" smtClean="0"/>
              <a:t>Review </a:t>
            </a:r>
            <a:r>
              <a:rPr lang="sv-SE" sz="4800" dirty="0" err="1" smtClean="0"/>
              <a:t>of</a:t>
            </a:r>
            <a:r>
              <a:rPr lang="sv-SE" sz="4800" dirty="0" smtClean="0"/>
              <a:t> </a:t>
            </a:r>
            <a:r>
              <a:rPr lang="sv-SE" sz="4800" dirty="0" err="1" smtClean="0"/>
              <a:t>classifications</a:t>
            </a:r>
            <a:endParaRPr lang="sv-SE" sz="4800" dirty="0" smtClean="0"/>
          </a:p>
          <a:p>
            <a:endParaRPr lang="sv-SE" sz="4800" dirty="0" smtClean="0"/>
          </a:p>
          <a:p>
            <a:r>
              <a:rPr lang="sv-SE" sz="4800" dirty="0" smtClean="0"/>
              <a:t>Mini presentations</a:t>
            </a:r>
          </a:p>
          <a:p>
            <a:endParaRPr lang="sv-SE" sz="4800" dirty="0" smtClean="0"/>
          </a:p>
          <a:p>
            <a:r>
              <a:rPr lang="sv-SE" sz="4800" dirty="0" err="1" smtClean="0"/>
              <a:t>Discussion</a:t>
            </a:r>
            <a:endParaRPr lang="sv-SE" sz="4800" dirty="0"/>
          </a:p>
        </p:txBody>
      </p:sp>
    </p:spTree>
    <p:extLst>
      <p:ext uri="{BB962C8B-B14F-4D97-AF65-F5344CB8AC3E}">
        <p14:creationId xmlns:p14="http://schemas.microsoft.com/office/powerpoint/2010/main" val="341757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ubrik 21"/>
          <p:cNvSpPr>
            <a:spLocks noGrp="1"/>
          </p:cNvSpPr>
          <p:nvPr>
            <p:ph type="title"/>
          </p:nvPr>
        </p:nvSpPr>
        <p:spPr>
          <a:xfrm>
            <a:off x="1256370" y="260648"/>
            <a:ext cx="7430429" cy="864096"/>
          </a:xfrm>
        </p:spPr>
        <p:txBody>
          <a:bodyPr>
            <a:noAutofit/>
          </a:bodyPr>
          <a:lstStyle/>
          <a:p>
            <a:r>
              <a:rPr lang="sv-SE" sz="6000" dirty="0" smtClean="0"/>
              <a:t>Presenters</a:t>
            </a:r>
            <a:endParaRPr lang="sv-SE" sz="6000" dirty="0"/>
          </a:p>
        </p:txBody>
      </p:sp>
      <p:sp>
        <p:nvSpPr>
          <p:cNvPr id="23" name="Platshållare för innehåll 22"/>
          <p:cNvSpPr>
            <a:spLocks noGrp="1"/>
          </p:cNvSpPr>
          <p:nvPr>
            <p:ph idx="1"/>
          </p:nvPr>
        </p:nvSpPr>
        <p:spPr>
          <a:xfrm>
            <a:off x="1256370" y="1196752"/>
            <a:ext cx="7430429" cy="4929411"/>
          </a:xfrm>
        </p:spPr>
        <p:txBody>
          <a:bodyPr>
            <a:noAutofit/>
          </a:bodyPr>
          <a:lstStyle/>
          <a:p>
            <a:r>
              <a:rPr lang="sv-SE" sz="2800" dirty="0" smtClean="0"/>
              <a:t>Mini presentations Output &amp; Prices:</a:t>
            </a:r>
          </a:p>
          <a:p>
            <a:pPr>
              <a:buFont typeface="Courier New" pitchFamily="49" charset="0"/>
              <a:buChar char="o"/>
            </a:pPr>
            <a:r>
              <a:rPr lang="sv-SE" sz="2800" dirty="0" smtClean="0"/>
              <a:t>U.S. </a:t>
            </a:r>
            <a:r>
              <a:rPr lang="sv-SE" sz="2800" dirty="0" smtClean="0"/>
              <a:t>– Andrew Baer (Output) &amp; Bonnie Murphy (Prices)</a:t>
            </a:r>
          </a:p>
          <a:p>
            <a:pPr>
              <a:buFont typeface="Courier New" pitchFamily="49" charset="0"/>
              <a:buChar char="o"/>
            </a:pPr>
            <a:r>
              <a:rPr lang="sv-SE" sz="2800" dirty="0" smtClean="0"/>
              <a:t>Canada – Lucy </a:t>
            </a:r>
            <a:r>
              <a:rPr lang="sv-SE" sz="2800" dirty="0" err="1" smtClean="0"/>
              <a:t>Opsitnik</a:t>
            </a:r>
            <a:endParaRPr lang="sv-SE" sz="2800" dirty="0" smtClean="0"/>
          </a:p>
          <a:p>
            <a:pPr>
              <a:buFont typeface="Courier New" pitchFamily="49" charset="0"/>
              <a:buChar char="o"/>
            </a:pPr>
            <a:endParaRPr lang="sv-SE" sz="2800" dirty="0" smtClean="0"/>
          </a:p>
          <a:p>
            <a:r>
              <a:rPr lang="sv-SE" sz="2800" dirty="0"/>
              <a:t>Mini </a:t>
            </a:r>
            <a:r>
              <a:rPr lang="sv-SE" sz="2800" dirty="0" smtClean="0"/>
              <a:t>presentation Prices:</a:t>
            </a:r>
          </a:p>
          <a:p>
            <a:pPr>
              <a:buFont typeface="Courier New" pitchFamily="49" charset="0"/>
              <a:buChar char="o"/>
            </a:pPr>
            <a:r>
              <a:rPr lang="sv-SE" sz="2800" dirty="0" smtClean="0"/>
              <a:t>India - </a:t>
            </a:r>
            <a:r>
              <a:rPr lang="en-US" sz="2800" dirty="0"/>
              <a:t>Gopal Singh </a:t>
            </a:r>
            <a:r>
              <a:rPr lang="en-US" sz="2800" dirty="0" err="1"/>
              <a:t>Negi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/>
              <a:t>Anupam</a:t>
            </a:r>
            <a:r>
              <a:rPr lang="en-US" sz="2800" dirty="0"/>
              <a:t> </a:t>
            </a:r>
            <a:r>
              <a:rPr lang="en-US" sz="2800" dirty="0" err="1"/>
              <a:t>Mitra</a:t>
            </a:r>
            <a:r>
              <a:rPr lang="en-US" sz="2800" dirty="0"/>
              <a:t> </a:t>
            </a:r>
            <a:endParaRPr lang="sv-SE" sz="2800" dirty="0" smtClean="0"/>
          </a:p>
          <a:p>
            <a:pPr marL="0" indent="0">
              <a:buNone/>
            </a:pPr>
            <a:endParaRPr lang="sv-SE" sz="2800" dirty="0"/>
          </a:p>
          <a:p>
            <a:r>
              <a:rPr lang="sv-SE" sz="2800" dirty="0" err="1" smtClean="0"/>
              <a:t>Discussant</a:t>
            </a:r>
            <a:r>
              <a:rPr lang="sv-SE" sz="2800" dirty="0" smtClean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sv-SE" sz="2800" dirty="0" smtClean="0"/>
              <a:t>U.K. – </a:t>
            </a:r>
            <a:r>
              <a:rPr lang="sv-SE" sz="2800" dirty="0" smtClean="0"/>
              <a:t>Kat </a:t>
            </a:r>
            <a:r>
              <a:rPr lang="sv-SE" sz="2800" dirty="0" err="1" smtClean="0"/>
              <a:t>Pegler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46234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Experience</a:t>
            </a:r>
            <a:endParaRPr lang="en-US" sz="6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Experience in Investment Banking is limited</a:t>
            </a:r>
          </a:p>
          <a:p>
            <a:endParaRPr lang="en-US" dirty="0" smtClean="0"/>
          </a:p>
          <a:p>
            <a:r>
              <a:rPr lang="en-US" dirty="0" smtClean="0"/>
              <a:t>2 of 22 countries have reported having PPIs</a:t>
            </a:r>
          </a:p>
          <a:p>
            <a:endParaRPr lang="en-US" dirty="0" smtClean="0"/>
          </a:p>
          <a:p>
            <a:r>
              <a:rPr lang="en-US" dirty="0" smtClean="0"/>
              <a:t>3 of 22 countries have output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52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smtClean="0"/>
              <a:t>Industrial </a:t>
            </a:r>
            <a:r>
              <a:rPr lang="sv-SE" sz="5400" dirty="0" err="1" smtClean="0"/>
              <a:t>classifications</a:t>
            </a:r>
            <a:endParaRPr lang="sv-SE" sz="5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ISIC Rev.4: 		United Nations (2008</a:t>
            </a:r>
            <a:r>
              <a:rPr lang="sv-SE" sz="2800" dirty="0"/>
              <a:t>)</a:t>
            </a:r>
            <a:endParaRPr lang="sv-SE" sz="2800" dirty="0" smtClean="0"/>
          </a:p>
          <a:p>
            <a:r>
              <a:rPr lang="sv-SE" sz="2800" dirty="0" smtClean="0"/>
              <a:t>NACE Rev.2: 		EU </a:t>
            </a:r>
            <a:r>
              <a:rPr lang="sv-SE" sz="2800" dirty="0"/>
              <a:t>(2008</a:t>
            </a:r>
            <a:r>
              <a:rPr lang="sv-SE" sz="2800" dirty="0" smtClean="0"/>
              <a:t>)</a:t>
            </a:r>
          </a:p>
          <a:p>
            <a:r>
              <a:rPr lang="sv-SE" sz="2800" dirty="0" smtClean="0"/>
              <a:t>NAICS: 			North </a:t>
            </a:r>
            <a:r>
              <a:rPr lang="sv-SE" sz="2800" dirty="0" err="1" smtClean="0"/>
              <a:t>America</a:t>
            </a:r>
            <a:r>
              <a:rPr lang="sv-SE" sz="2800" dirty="0" smtClean="0"/>
              <a:t> (2012)</a:t>
            </a:r>
          </a:p>
          <a:p>
            <a:r>
              <a:rPr lang="sv-SE" sz="2800" dirty="0" smtClean="0"/>
              <a:t>JSIC Rev.13: 		Japan (2013)</a:t>
            </a:r>
          </a:p>
          <a:p>
            <a:r>
              <a:rPr lang="sv-SE" sz="2800" dirty="0" smtClean="0"/>
              <a:t>NIC:			India (2008)</a:t>
            </a:r>
          </a:p>
          <a:p>
            <a:r>
              <a:rPr lang="sv-SE" sz="2800" dirty="0" smtClean="0"/>
              <a:t>ANZSIC Rev.2: 	Australia and New 				Zealand 						(2006,updated 2013)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70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smtClean="0"/>
              <a:t>Product </a:t>
            </a:r>
            <a:r>
              <a:rPr lang="sv-SE" sz="5400" dirty="0" err="1" smtClean="0"/>
              <a:t>classifications</a:t>
            </a:r>
            <a:endParaRPr lang="sv-SE" sz="5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CPC </a:t>
            </a:r>
            <a:r>
              <a:rPr lang="sv-SE" dirty="0" err="1"/>
              <a:t>Ver</a:t>
            </a:r>
            <a:r>
              <a:rPr lang="sv-SE" dirty="0" smtClean="0"/>
              <a:t>. 2.1</a:t>
            </a:r>
            <a:r>
              <a:rPr lang="sv-SE" dirty="0"/>
              <a:t>: </a:t>
            </a:r>
            <a:r>
              <a:rPr lang="sv-SE" dirty="0" smtClean="0"/>
              <a:t>		</a:t>
            </a:r>
            <a:r>
              <a:rPr lang="sv-SE" dirty="0" smtClean="0"/>
              <a:t>United </a:t>
            </a:r>
            <a:r>
              <a:rPr lang="sv-SE" dirty="0"/>
              <a:t>Nations </a:t>
            </a:r>
            <a:r>
              <a:rPr lang="sv-SE" dirty="0" smtClean="0"/>
              <a:t>(</a:t>
            </a:r>
            <a:r>
              <a:rPr lang="sv-SE" dirty="0" smtClean="0"/>
              <a:t>2015)</a:t>
            </a:r>
          </a:p>
          <a:p>
            <a:r>
              <a:rPr lang="sv-SE" dirty="0" smtClean="0"/>
              <a:t>CPA </a:t>
            </a:r>
            <a:r>
              <a:rPr lang="sv-SE" dirty="0" err="1" smtClean="0"/>
              <a:t>Ver</a:t>
            </a:r>
            <a:r>
              <a:rPr lang="sv-SE" dirty="0" smtClean="0"/>
              <a:t>. 2.1: </a:t>
            </a:r>
            <a:r>
              <a:rPr lang="sv-SE" dirty="0" smtClean="0"/>
              <a:t>		EU </a:t>
            </a:r>
            <a:r>
              <a:rPr lang="sv-SE" dirty="0"/>
              <a:t>(</a:t>
            </a:r>
            <a:r>
              <a:rPr lang="sv-SE" dirty="0" smtClean="0"/>
              <a:t>2015)</a:t>
            </a:r>
          </a:p>
          <a:p>
            <a:r>
              <a:rPr lang="sv-SE" dirty="0" smtClean="0"/>
              <a:t>NAPCS:			North </a:t>
            </a:r>
            <a:r>
              <a:rPr lang="sv-SE" dirty="0" err="1" smtClean="0"/>
              <a:t>America</a:t>
            </a:r>
            <a:r>
              <a:rPr lang="sv-SE" dirty="0" smtClean="0"/>
              <a:t> </a:t>
            </a:r>
            <a:r>
              <a:rPr lang="sv-SE" dirty="0" smtClean="0"/>
              <a:t>(2017)</a:t>
            </a:r>
          </a:p>
          <a:p>
            <a:r>
              <a:rPr lang="sv-SE" dirty="0" smtClean="0"/>
              <a:t>ANZSPC: 			</a:t>
            </a:r>
            <a:r>
              <a:rPr lang="sv-SE" dirty="0" smtClean="0"/>
              <a:t>Australia </a:t>
            </a:r>
            <a:r>
              <a:rPr lang="sv-SE" dirty="0"/>
              <a:t>and New 	</a:t>
            </a:r>
            <a:r>
              <a:rPr lang="sv-SE" dirty="0" smtClean="0"/>
              <a:t>	</a:t>
            </a:r>
            <a:r>
              <a:rPr lang="sv-SE" dirty="0"/>
              <a:t>			Zealand </a:t>
            </a:r>
            <a:r>
              <a:rPr lang="sv-SE" dirty="0" smtClean="0"/>
              <a:t>(</a:t>
            </a:r>
            <a:r>
              <a:rPr lang="sv-SE" dirty="0" smtClean="0"/>
              <a:t>2008)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413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861249"/>
              </p:ext>
            </p:extLst>
          </p:nvPr>
        </p:nvGraphicFramePr>
        <p:xfrm>
          <a:off x="827584" y="620688"/>
          <a:ext cx="792088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4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2400" dirty="0" err="1" smtClean="0"/>
                        <a:t>Classifi-cation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err="1" smtClean="0"/>
                        <a:t>Section</a:t>
                      </a:r>
                      <a:r>
                        <a:rPr lang="sv-SE" sz="2400" dirty="0" smtClean="0"/>
                        <a:t>/</a:t>
                      </a:r>
                      <a:r>
                        <a:rPr lang="sv-SE" sz="2400" dirty="0" err="1" smtClean="0"/>
                        <a:t>Sector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err="1" smtClean="0"/>
                        <a:t>Divi-sion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/>
                        <a:t>Group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/>
                        <a:t>Class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/>
                        <a:t>Class </a:t>
                      </a:r>
                      <a:r>
                        <a:rPr lang="sv-SE" sz="2400" dirty="0" err="1" smtClean="0"/>
                        <a:t>Description</a:t>
                      </a:r>
                      <a:endParaRPr lang="sv-SE" sz="2400" dirty="0" smtClean="0"/>
                    </a:p>
                    <a:p>
                      <a:endParaRPr lang="sv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b="1" dirty="0" smtClean="0"/>
                        <a:t>ISIC,</a:t>
                      </a:r>
                      <a:r>
                        <a:rPr lang="sv-SE" sz="2000" b="1" baseline="0" dirty="0" smtClean="0"/>
                        <a:t> </a:t>
                      </a:r>
                      <a:r>
                        <a:rPr lang="sv-SE" sz="2000" b="1" baseline="0" dirty="0" smtClean="0"/>
                        <a:t>NACE </a:t>
                      </a:r>
                      <a:r>
                        <a:rPr lang="sv-SE" sz="2000" b="1" baseline="0" dirty="0" smtClean="0"/>
                        <a:t>&amp; NIC</a:t>
                      </a:r>
                      <a:endParaRPr lang="sv-S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 - Financial and insurance activities</a:t>
                      </a:r>
                      <a:endParaRPr lang="sv-SE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64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64.9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64.99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Other financial service activities, except insurance and pension funding activities, </a:t>
                      </a:r>
                      <a:r>
                        <a:rPr lang="en-US" sz="1800" b="1" dirty="0" err="1" smtClean="0"/>
                        <a:t>n.e.c</a:t>
                      </a:r>
                      <a:r>
                        <a:rPr lang="en-US" sz="1800" b="1" dirty="0" smtClean="0"/>
                        <a:t>.</a:t>
                      </a:r>
                      <a:endParaRPr lang="sv-S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b="1" dirty="0" smtClean="0">
                          <a:latin typeface="+mn-lt"/>
                        </a:rPr>
                        <a:t>NAICS</a:t>
                      </a:r>
                      <a:endParaRPr lang="sv-S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52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523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5231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52311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Investment Banking and Securities Dealing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b="1" dirty="0" smtClean="0">
                          <a:latin typeface="+mn-lt"/>
                        </a:rPr>
                        <a:t>JSIC</a:t>
                      </a:r>
                      <a:endParaRPr lang="sv-S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J – </a:t>
                      </a:r>
                      <a:r>
                        <a:rPr lang="sv-SE" b="1" dirty="0" err="1" smtClean="0"/>
                        <a:t>Finance</a:t>
                      </a:r>
                      <a:r>
                        <a:rPr lang="sv-SE" b="1" dirty="0" smtClean="0"/>
                        <a:t> and </a:t>
                      </a:r>
                      <a:r>
                        <a:rPr lang="sv-SE" b="1" dirty="0" err="1" smtClean="0"/>
                        <a:t>insurance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64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64.9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64.99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Non-deposit money corporations, </a:t>
                      </a:r>
                      <a:r>
                        <a:rPr lang="en-US" b="1" dirty="0" err="1" smtClean="0"/>
                        <a:t>n.e.c</a:t>
                      </a:r>
                      <a:r>
                        <a:rPr lang="en-US" b="1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347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2000" b="1" dirty="0" smtClean="0"/>
                        <a:t>ANZSIC</a:t>
                      </a:r>
                      <a:endParaRPr lang="sv-S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 - Financial and insurance services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64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641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 smtClean="0"/>
                        <a:t>6411</a:t>
                      </a:r>
                    </a:p>
                    <a:p>
                      <a:endParaRPr lang="sv-SE" b="1" dirty="0" smtClean="0"/>
                    </a:p>
                    <a:p>
                      <a:r>
                        <a:rPr lang="sv-SE" b="1" dirty="0" smtClean="0"/>
                        <a:t>6419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Financial Asset Broking Services</a:t>
                      </a:r>
                    </a:p>
                    <a:p>
                      <a:r>
                        <a:rPr lang="en-US" b="1" dirty="0" smtClean="0"/>
                        <a:t>Other Auxiliary Finance and Investment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799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18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962556"/>
          </a:xfrm>
        </p:spPr>
        <p:txBody>
          <a:bodyPr>
            <a:normAutofit fontScale="90000"/>
          </a:bodyPr>
          <a:lstStyle/>
          <a:p>
            <a:r>
              <a:rPr lang="sv-SE" sz="3600" dirty="0" err="1" smtClean="0"/>
              <a:t>Comparison</a:t>
            </a:r>
            <a:r>
              <a:rPr lang="sv-SE" sz="3600" dirty="0" smtClean="0"/>
              <a:t> </a:t>
            </a:r>
            <a:r>
              <a:rPr lang="sv-SE" sz="3600" dirty="0" err="1" smtClean="0"/>
              <a:t>between</a:t>
            </a:r>
            <a:r>
              <a:rPr lang="sv-SE" sz="3600" dirty="0" smtClean="0"/>
              <a:t> </a:t>
            </a:r>
            <a:r>
              <a:rPr lang="sv-SE" sz="3600" dirty="0" err="1" smtClean="0"/>
              <a:t>classifications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6370" y="1412776"/>
            <a:ext cx="7430429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Low coherence between most classifications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 smtClean="0"/>
              <a:t>NAICS is the most detailed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 smtClean="0"/>
              <a:t>64.99 in ISIC and NACE relates to several industries in NAICS</a:t>
            </a:r>
          </a:p>
        </p:txBody>
      </p:sp>
    </p:spTree>
    <p:extLst>
      <p:ext uri="{BB962C8B-B14F-4D97-AF65-F5344CB8AC3E}">
        <p14:creationId xmlns:p14="http://schemas.microsoft.com/office/powerpoint/2010/main" val="410664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400" dirty="0"/>
              <a:t>Mini presentations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 and Canada both cover Investment Banking and Securities Dealing Services</a:t>
            </a:r>
          </a:p>
          <a:p>
            <a:endParaRPr lang="en-US" dirty="0" smtClean="0"/>
          </a:p>
          <a:p>
            <a:r>
              <a:rPr lang="en-US" dirty="0" smtClean="0"/>
              <a:t>Two different kinds of services with different price determining characteristics</a:t>
            </a:r>
          </a:p>
          <a:p>
            <a:endParaRPr lang="en-US" dirty="0" smtClean="0"/>
          </a:p>
          <a:p>
            <a:r>
              <a:rPr lang="en-US" dirty="0" smtClean="0"/>
              <a:t>Different approaches between countries</a:t>
            </a:r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49326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B-mall-2016">
  <a:themeElements>
    <a:clrScheme name="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C9210"/>
      </a:accent1>
      <a:accent2>
        <a:srgbClr val="828282"/>
      </a:accent2>
      <a:accent3>
        <a:srgbClr val="F0F0F0"/>
      </a:accent3>
      <a:accent4>
        <a:srgbClr val="078693"/>
      </a:accent4>
      <a:accent5>
        <a:srgbClr val="7F942C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SCB-mall-2016</Template>
  <TotalTime>2712</TotalTime>
  <Words>473</Words>
  <Application>Microsoft Office PowerPoint</Application>
  <PresentationFormat>Bildspel på skärmen (4:3)</PresentationFormat>
  <Paragraphs>103</Paragraphs>
  <Slides>9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SCB-mall-2016</vt:lpstr>
      <vt:lpstr>Introduction Investment Banking, 64.99</vt:lpstr>
      <vt:lpstr>Overview of agenda</vt:lpstr>
      <vt:lpstr>Presenters</vt:lpstr>
      <vt:lpstr>Experience</vt:lpstr>
      <vt:lpstr>Industrial classifications</vt:lpstr>
      <vt:lpstr>Product classifications</vt:lpstr>
      <vt:lpstr>PowerPoint-presentation</vt:lpstr>
      <vt:lpstr>Comparison between classifications</vt:lpstr>
      <vt:lpstr>Mini presentations</vt:lpstr>
    </vt:vector>
  </TitlesOfParts>
  <Company>SCB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von Hofsten Barbro ES/NS-Ö</dc:creator>
  <cp:lastModifiedBy>Fridén Marcus ES/PR-S</cp:lastModifiedBy>
  <cp:revision>109</cp:revision>
  <dcterms:created xsi:type="dcterms:W3CDTF">2016-08-10T13:59:03Z</dcterms:created>
  <dcterms:modified xsi:type="dcterms:W3CDTF">2017-10-13T13:28:33Z</dcterms:modified>
</cp:coreProperties>
</file>